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9" r:id="rId7"/>
    <p:sldId id="258" r:id="rId8"/>
    <p:sldId id="264" r:id="rId9"/>
    <p:sldId id="265" r:id="rId10"/>
    <p:sldId id="261" r:id="rId11"/>
    <p:sldId id="262" r:id="rId12"/>
    <p:sldId id="263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4" autoAdjust="0"/>
    <p:restoredTop sz="94660"/>
  </p:normalViewPr>
  <p:slideViewPr>
    <p:cSldViewPr>
      <p:cViewPr varScale="1">
        <p:scale>
          <a:sx n="84" d="100"/>
          <a:sy n="84" d="100"/>
        </p:scale>
        <p:origin x="114" y="6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Fichier:Applications-internet.svg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s://fr.wikipedia.org/wiki/Fichier:Applications-internet.svg" TargetMode="External"/><Relationship Id="rId7" Type="http://schemas.openxmlformats.org/officeDocument/2006/relationships/hyperlink" Target="https://en.wikipedia.org/wiki/Amazon_Web_Servic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jr0cket.co.uk/2012/11/heroku-hackathon-for-media-industry.html.html" TargetMode="External"/><Relationship Id="rId5" Type="http://schemas.openxmlformats.org/officeDocument/2006/relationships/hyperlink" Target="https://www.ehu.eus/ehusfera/biblioteka/2014/10/24/datu-baseak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jpg"/><Relationship Id="rId9" Type="http://schemas.openxmlformats.org/officeDocument/2006/relationships/hyperlink" Target="http://www.pieraldi.com/2014/06/google-embraces-docker-the-next-big-thing-in-cloud-computing-enterprise-wired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61278574@N06/5792711312" TargetMode="External"/><Relationship Id="rId3" Type="http://schemas.openxmlformats.org/officeDocument/2006/relationships/hyperlink" Target="https://www.ehu.eus/ehusfera/biblioteka/2014/10/24/datu-baseak/" TargetMode="External"/><Relationship Id="rId7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oddnumber7.wordpress.com/2010/06/page/2/" TargetMode="Externa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Solar Car Challenge Telemetry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Jarrett Dunn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9E46-6F14-454E-8E5E-03431914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/>
          <a:lstStyle/>
          <a:p>
            <a:r>
              <a:rPr lang="en-US" sz="5400" dirty="0"/>
              <a:t>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6DF0-68D2-4DC4-A527-4EB3A855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Raspberry Pi Zero W ($10 Multiple)</a:t>
            </a:r>
          </a:p>
          <a:p>
            <a:pPr lvl="1"/>
            <a:r>
              <a:rPr lang="en-US" dirty="0"/>
              <a:t>I2C Network</a:t>
            </a:r>
          </a:p>
          <a:p>
            <a:pPr lvl="1"/>
            <a:r>
              <a:rPr lang="en-US" dirty="0"/>
              <a:t>Serial Communications</a:t>
            </a:r>
          </a:p>
          <a:p>
            <a:pPr lvl="1"/>
            <a:r>
              <a:rPr lang="en-US" dirty="0"/>
              <a:t>Built in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HDMI</a:t>
            </a:r>
          </a:p>
          <a:p>
            <a:pPr lvl="1"/>
            <a:r>
              <a:rPr lang="en-US" dirty="0"/>
              <a:t>Substantial Storage</a:t>
            </a:r>
          </a:p>
        </p:txBody>
      </p:sp>
    </p:spTree>
    <p:extLst>
      <p:ext uri="{BB962C8B-B14F-4D97-AF65-F5344CB8AC3E}">
        <p14:creationId xmlns:p14="http://schemas.microsoft.com/office/powerpoint/2010/main" val="1442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C18E-1E4B-4957-A15F-C2816C95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Transmission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63B6E-D102-49FF-8E06-2F9561FF1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828800"/>
            <a:ext cx="2489200" cy="4267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76663-0CBD-4D4F-9EE5-1D58BAEE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3651" y="3022751"/>
            <a:ext cx="3976200" cy="187929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F0787-DAE8-4C24-BDC2-DE5B1CF5D5A1}"/>
              </a:ext>
            </a:extLst>
          </p:cNvPr>
          <p:cNvSpPr/>
          <p:nvPr/>
        </p:nvSpPr>
        <p:spPr>
          <a:xfrm>
            <a:off x="2590800" y="3581400"/>
            <a:ext cx="226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C4C239E-FE30-4010-8A77-D91BC8FA3FE6}"/>
              </a:ext>
            </a:extLst>
          </p:cNvPr>
          <p:cNvSpPr/>
          <p:nvPr/>
        </p:nvSpPr>
        <p:spPr>
          <a:xfrm>
            <a:off x="7264400" y="3581400"/>
            <a:ext cx="1752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C881E-A102-4934-B736-5A59F403D8D0}"/>
              </a:ext>
            </a:extLst>
          </p:cNvPr>
          <p:cNvSpPr txBox="1"/>
          <p:nvPr/>
        </p:nvSpPr>
        <p:spPr>
          <a:xfrm>
            <a:off x="2997502" y="281493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Wifi</a:t>
            </a:r>
            <a:endParaRPr 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5916E-1227-4CCC-B4A6-A222FDB814BF}"/>
              </a:ext>
            </a:extLst>
          </p:cNvPr>
          <p:cNvSpPr txBox="1"/>
          <p:nvPr/>
        </p:nvSpPr>
        <p:spPr>
          <a:xfrm>
            <a:off x="7442187" y="281493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Cell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AB365D-6929-47B6-90E4-494BBF4B0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63000" y="22098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9BAE-83F7-4843-8CBE-42B1C197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Storage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A9F40-6EAB-47B8-9826-E5453ABF8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257" y="1983964"/>
            <a:ext cx="3429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73F63-66A1-4011-B48F-2DA7E5F79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63828" y="2624136"/>
            <a:ext cx="2857500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F3357-9D27-403C-8DF7-55B179DB25AD}"/>
              </a:ext>
            </a:extLst>
          </p:cNvPr>
          <p:cNvSpPr txBox="1"/>
          <p:nvPr/>
        </p:nvSpPr>
        <p:spPr>
          <a:xfrm>
            <a:off x="6642601" y="4839857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Database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92067C-1721-451B-BD3C-2FB5942F7C03}"/>
              </a:ext>
            </a:extLst>
          </p:cNvPr>
          <p:cNvSpPr/>
          <p:nvPr/>
        </p:nvSpPr>
        <p:spPr>
          <a:xfrm>
            <a:off x="4138449" y="3352799"/>
            <a:ext cx="1652751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D410FB-97D0-41B2-AE5A-5B8357FDB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99015" y="4190999"/>
            <a:ext cx="1483262" cy="88748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803A2E-187B-4235-A650-EAF9D89B0C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215601" y="5040868"/>
            <a:ext cx="2904797" cy="1276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3EF4EE-8774-42EB-93B2-B26F700AD7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287203" y="3160780"/>
            <a:ext cx="2590800" cy="863600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E4D41851-D9A8-4B16-888B-DBB39106AB0E}"/>
              </a:ext>
            </a:extLst>
          </p:cNvPr>
          <p:cNvSpPr/>
          <p:nvPr/>
        </p:nvSpPr>
        <p:spPr>
          <a:xfrm rot="19270412">
            <a:off x="8326818" y="4962043"/>
            <a:ext cx="1070192" cy="259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3A33EA5-FBF0-4861-877B-602F859BA821}"/>
              </a:ext>
            </a:extLst>
          </p:cNvPr>
          <p:cNvSpPr/>
          <p:nvPr/>
        </p:nvSpPr>
        <p:spPr>
          <a:xfrm rot="20270036">
            <a:off x="8444157" y="5132052"/>
            <a:ext cx="917501" cy="259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F854136-9FE0-4F22-99BC-CA2A180BD1DD}"/>
              </a:ext>
            </a:extLst>
          </p:cNvPr>
          <p:cNvSpPr/>
          <p:nvPr/>
        </p:nvSpPr>
        <p:spPr>
          <a:xfrm rot="661466">
            <a:off x="8446730" y="5378886"/>
            <a:ext cx="777850" cy="259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1C81F6-F277-47D8-97E8-1BA451E9036E}"/>
              </a:ext>
            </a:extLst>
          </p:cNvPr>
          <p:cNvSpPr txBox="1"/>
          <p:nvPr/>
        </p:nvSpPr>
        <p:spPr>
          <a:xfrm>
            <a:off x="9966806" y="2378010"/>
            <a:ext cx="140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Hosts</a:t>
            </a:r>
          </a:p>
        </p:txBody>
      </p:sp>
    </p:spTree>
    <p:extLst>
      <p:ext uri="{BB962C8B-B14F-4D97-AF65-F5344CB8AC3E}">
        <p14:creationId xmlns:p14="http://schemas.microsoft.com/office/powerpoint/2010/main" val="33683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9" grpId="0" animBg="1"/>
      <p:bldP spid="20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AB50-DA02-4278-8E28-E9200FC5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Display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F5F2C-D9BB-445C-BB77-AD36D63F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" y="2590800"/>
            <a:ext cx="2857500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D7536-28CF-4F45-8B96-AFC788AA4428}"/>
              </a:ext>
            </a:extLst>
          </p:cNvPr>
          <p:cNvSpPr txBox="1"/>
          <p:nvPr/>
        </p:nvSpPr>
        <p:spPr>
          <a:xfrm>
            <a:off x="1132493" y="4876800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CF6CF-D844-4296-BCE2-F121B0C62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00600" y="1219201"/>
            <a:ext cx="2875819" cy="1981200"/>
          </a:xfrm>
          <a:prstGeom prst="rect">
            <a:avLst/>
          </a:prstGeom>
        </p:spPr>
      </p:pic>
      <p:sp>
        <p:nvSpPr>
          <p:cNvPr id="9" name="Arrow: Bent-Up 8">
            <a:extLst>
              <a:ext uri="{FF2B5EF4-FFF2-40B4-BE49-F238E27FC236}">
                <a16:creationId xmlns:a16="http://schemas.microsoft.com/office/drawing/2014/main" id="{B63BCC01-B24B-484B-BC2D-F7387DBD5648}"/>
              </a:ext>
            </a:extLst>
          </p:cNvPr>
          <p:cNvSpPr/>
          <p:nvPr/>
        </p:nvSpPr>
        <p:spPr>
          <a:xfrm>
            <a:off x="3935932" y="3191436"/>
            <a:ext cx="1833745" cy="6185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69FFEC-8ADF-41E5-9685-B0864A5790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t="13761" r="-120" b="812"/>
          <a:stretch/>
        </p:blipFill>
        <p:spPr>
          <a:xfrm>
            <a:off x="6143919" y="4495800"/>
            <a:ext cx="5093036" cy="223323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151B293-4AE1-4326-92FD-0DFCDB895B26}"/>
              </a:ext>
            </a:extLst>
          </p:cNvPr>
          <p:cNvSpPr/>
          <p:nvPr/>
        </p:nvSpPr>
        <p:spPr>
          <a:xfrm>
            <a:off x="3957455" y="4305300"/>
            <a:ext cx="2057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D4B78C2B-4C1D-4715-8983-8B6416CB7C4A}"/>
              </a:ext>
            </a:extLst>
          </p:cNvPr>
          <p:cNvSpPr/>
          <p:nvPr/>
        </p:nvSpPr>
        <p:spPr>
          <a:xfrm>
            <a:off x="3972430" y="3538818"/>
            <a:ext cx="6009770" cy="6185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E23CEE-30DE-4F21-A86C-CE634E82AE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65195" y="1576174"/>
            <a:ext cx="3267473" cy="18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76D4A1-DE62-4C6C-8A0D-22CEFA15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C03C49-9FC6-4B65-A08C-547D30554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Sources</a:t>
            </a:r>
          </a:p>
          <a:p>
            <a:r>
              <a:rPr lang="en-US" sz="2800" dirty="0"/>
              <a:t>Communications</a:t>
            </a:r>
          </a:p>
          <a:p>
            <a:r>
              <a:rPr lang="en-US" sz="2800" dirty="0"/>
              <a:t>Sensors</a:t>
            </a:r>
          </a:p>
          <a:p>
            <a:r>
              <a:rPr lang="en-US" sz="2800" dirty="0"/>
              <a:t>Practical Example</a:t>
            </a:r>
          </a:p>
        </p:txBody>
      </p:sp>
    </p:spTree>
    <p:extLst>
      <p:ext uri="{BB962C8B-B14F-4D97-AF65-F5344CB8AC3E}">
        <p14:creationId xmlns:p14="http://schemas.microsoft.com/office/powerpoint/2010/main" val="366415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120A-588F-4262-B2B3-4E6B4A18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 in a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045B-E280-43E9-B7CB-2E1CA1670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Documentation</a:t>
            </a:r>
          </a:p>
          <a:p>
            <a:r>
              <a:rPr lang="en-US" sz="4000" dirty="0"/>
              <a:t>Reliability</a:t>
            </a:r>
          </a:p>
          <a:p>
            <a:r>
              <a:rPr lang="en-US" sz="4000" dirty="0"/>
              <a:t>Customer support</a:t>
            </a:r>
          </a:p>
          <a:p>
            <a:r>
              <a:rPr lang="en-US" sz="4000" dirty="0"/>
              <a:t>Lead time</a:t>
            </a:r>
          </a:p>
        </p:txBody>
      </p:sp>
    </p:spTree>
    <p:extLst>
      <p:ext uri="{BB962C8B-B14F-4D97-AF65-F5344CB8AC3E}">
        <p14:creationId xmlns:p14="http://schemas.microsoft.com/office/powerpoint/2010/main" val="100603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717D-EAAC-4C56-A1FC-375877AD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6F543-96FC-46BA-B2A1-244CF0158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350520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Adafruit</a:t>
            </a:r>
          </a:p>
          <a:p>
            <a:pPr lvl="1"/>
            <a:r>
              <a:rPr lang="en-US" sz="2400" dirty="0"/>
              <a:t>Reliable</a:t>
            </a:r>
          </a:p>
          <a:p>
            <a:pPr lvl="1"/>
            <a:r>
              <a:rPr lang="en-US" sz="2400" dirty="0"/>
              <a:t>Excellent documentation</a:t>
            </a:r>
          </a:p>
          <a:p>
            <a:pPr lvl="1"/>
            <a:r>
              <a:rPr lang="en-US" sz="2400" dirty="0"/>
              <a:t>Fast shipping</a:t>
            </a:r>
          </a:p>
          <a:p>
            <a:pPr lvl="1"/>
            <a:r>
              <a:rPr lang="en-US" sz="2400" dirty="0"/>
              <a:t>Expensive!!!</a:t>
            </a:r>
          </a:p>
          <a:p>
            <a:r>
              <a:rPr lang="en-US" sz="2800" dirty="0" err="1"/>
              <a:t>Sparkfun</a:t>
            </a:r>
            <a:endParaRPr lang="en-US" sz="2800" dirty="0"/>
          </a:p>
          <a:p>
            <a:pPr lvl="1"/>
            <a:r>
              <a:rPr lang="en-US" sz="2400" dirty="0"/>
              <a:t>Reliable</a:t>
            </a:r>
          </a:p>
          <a:p>
            <a:pPr lvl="1"/>
            <a:r>
              <a:rPr lang="en-US" sz="2400" dirty="0"/>
              <a:t>Good tutorials</a:t>
            </a:r>
          </a:p>
          <a:p>
            <a:pPr lvl="1"/>
            <a:r>
              <a:rPr lang="en-US" sz="2400" dirty="0"/>
              <a:t>Expensive</a:t>
            </a:r>
          </a:p>
          <a:p>
            <a:pPr lvl="1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4848B-93FE-4E3E-8376-3A949F2B4A00}"/>
              </a:ext>
            </a:extLst>
          </p:cNvPr>
          <p:cNvSpPr txBox="1"/>
          <p:nvPr/>
        </p:nvSpPr>
        <p:spPr>
          <a:xfrm>
            <a:off x="472440" y="617220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*** These are Jarrett’s opinions.  The Solar Car Challenge does not endorse any of these companies or products***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D408DB-EEAB-487E-8598-2FAAA1C749AC}"/>
              </a:ext>
            </a:extLst>
          </p:cNvPr>
          <p:cNvSpPr txBox="1">
            <a:spLocks/>
          </p:cNvSpPr>
          <p:nvPr/>
        </p:nvSpPr>
        <p:spPr>
          <a:xfrm>
            <a:off x="6127679" y="1752600"/>
            <a:ext cx="4648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Aliexpress</a:t>
            </a:r>
            <a:endParaRPr lang="en-US" sz="2800" dirty="0"/>
          </a:p>
          <a:p>
            <a:pPr lvl="1"/>
            <a:r>
              <a:rPr lang="en-US" sz="2600" dirty="0"/>
              <a:t>High Failure rate</a:t>
            </a:r>
          </a:p>
          <a:p>
            <a:pPr lvl="1"/>
            <a:r>
              <a:rPr lang="en-US" sz="2600" dirty="0"/>
              <a:t>Long shipping times</a:t>
            </a:r>
          </a:p>
          <a:p>
            <a:pPr lvl="1"/>
            <a:r>
              <a:rPr lang="en-US" sz="2600" dirty="0"/>
              <a:t>Little to no documentation</a:t>
            </a:r>
          </a:p>
          <a:p>
            <a:pPr lvl="1"/>
            <a:r>
              <a:rPr lang="en-US" sz="2600" dirty="0"/>
              <a:t>Cheap!!</a:t>
            </a:r>
          </a:p>
          <a:p>
            <a:r>
              <a:rPr lang="en-US" sz="2800" dirty="0" err="1"/>
              <a:t>Ebay</a:t>
            </a:r>
            <a:endParaRPr lang="en-US" sz="2800" dirty="0"/>
          </a:p>
          <a:p>
            <a:pPr lvl="1"/>
            <a:r>
              <a:rPr lang="en-US" sz="2600" dirty="0"/>
              <a:t>Unknow sources</a:t>
            </a:r>
          </a:p>
          <a:p>
            <a:pPr lvl="1"/>
            <a:r>
              <a:rPr lang="en-US" sz="2600" dirty="0"/>
              <a:t>Questionable quality</a:t>
            </a:r>
          </a:p>
          <a:p>
            <a:pPr lvl="1"/>
            <a:r>
              <a:rPr lang="en-US" sz="2600" dirty="0"/>
              <a:t>Cheap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46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FD575C-5029-436B-BBF0-9F8FCB32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Essential Parts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C410C4-29AA-489A-B8EA-ADB862D3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Sensors</a:t>
            </a:r>
          </a:p>
          <a:p>
            <a:r>
              <a:rPr lang="en-US" sz="4400" dirty="0"/>
              <a:t>Processor</a:t>
            </a:r>
          </a:p>
          <a:p>
            <a:r>
              <a:rPr lang="en-US" sz="4400" dirty="0"/>
              <a:t>Transmission Method</a:t>
            </a:r>
          </a:p>
          <a:p>
            <a:r>
              <a:rPr lang="en-US" sz="4400" dirty="0"/>
              <a:t>Storage Method</a:t>
            </a:r>
          </a:p>
          <a:p>
            <a:r>
              <a:rPr lang="en-US" sz="4400" dirty="0"/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287471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EBD3-4804-4E39-AE45-90306476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Sensors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2084-43EF-4D26-9A72-760F06F1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5105400" cy="4267200"/>
          </a:xfrm>
        </p:spPr>
        <p:txBody>
          <a:bodyPr/>
          <a:lstStyle/>
          <a:p>
            <a:r>
              <a:rPr lang="en-US" b="1" dirty="0"/>
              <a:t>Voltage</a:t>
            </a:r>
          </a:p>
          <a:p>
            <a:pPr lvl="1"/>
            <a:r>
              <a:rPr lang="en-US" b="1" dirty="0"/>
              <a:t>ADS1115 ($15 Adafruit)</a:t>
            </a:r>
          </a:p>
          <a:p>
            <a:pPr lvl="2"/>
            <a:r>
              <a:rPr lang="en-US" b="1" dirty="0"/>
              <a:t>16 bit</a:t>
            </a:r>
          </a:p>
          <a:p>
            <a:pPr lvl="2"/>
            <a:r>
              <a:rPr lang="en-US" b="1" dirty="0"/>
              <a:t>Programmable gain</a:t>
            </a:r>
          </a:p>
          <a:p>
            <a:r>
              <a:rPr lang="en-US" b="1" dirty="0"/>
              <a:t>Speed ($40 Adafruit)</a:t>
            </a:r>
          </a:p>
          <a:p>
            <a:pPr lvl="1"/>
            <a:r>
              <a:rPr lang="en-US" b="1" dirty="0"/>
              <a:t>MTK3339</a:t>
            </a:r>
          </a:p>
          <a:p>
            <a:r>
              <a:rPr lang="en-US" b="1" dirty="0"/>
              <a:t>Temperature ($5 Adafruit)</a:t>
            </a:r>
          </a:p>
          <a:p>
            <a:pPr lvl="1"/>
            <a:r>
              <a:rPr lang="en-US" b="1" dirty="0"/>
              <a:t>MCP9808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271457-D8CF-40CC-9C6C-802BF4978038}"/>
              </a:ext>
            </a:extLst>
          </p:cNvPr>
          <p:cNvSpPr txBox="1">
            <a:spLocks/>
          </p:cNvSpPr>
          <p:nvPr/>
        </p:nvSpPr>
        <p:spPr>
          <a:xfrm>
            <a:off x="6629400" y="1828800"/>
            <a:ext cx="5105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Current</a:t>
            </a:r>
          </a:p>
          <a:p>
            <a:pPr lvl="1"/>
            <a:r>
              <a:rPr lang="en-US" b="1" dirty="0"/>
              <a:t>Hall Effect ($30 </a:t>
            </a:r>
            <a:r>
              <a:rPr lang="en-US" b="1" dirty="0" err="1"/>
              <a:t>Aliexpress</a:t>
            </a:r>
            <a:r>
              <a:rPr lang="en-US" b="1" dirty="0"/>
              <a:t>)</a:t>
            </a:r>
          </a:p>
          <a:p>
            <a:pPr lvl="1"/>
            <a:r>
              <a:rPr lang="en-US" b="1" dirty="0"/>
              <a:t>Shunt ($22 Digi-Key)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5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FA2E-2CD3-4092-B72E-B7FCB79F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Controllers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9E805-DD80-4BBB-9F2C-E3C914D0C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707DE-E8EF-4381-B6D8-20CA1DB73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Real time controllers</a:t>
            </a:r>
          </a:p>
          <a:p>
            <a:pPr lvl="1"/>
            <a:r>
              <a:rPr lang="en-US" sz="2800" dirty="0"/>
              <a:t>Single loop</a:t>
            </a:r>
          </a:p>
          <a:p>
            <a:r>
              <a:rPr lang="en-US" sz="3200" dirty="0"/>
              <a:t>Cheap</a:t>
            </a:r>
          </a:p>
          <a:p>
            <a:r>
              <a:rPr lang="en-US" sz="3200" dirty="0"/>
              <a:t>Easy to program</a:t>
            </a:r>
          </a:p>
          <a:p>
            <a:r>
              <a:rPr lang="en-US" sz="3200" dirty="0"/>
              <a:t>Lowe Power usage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D782E-8208-4987-BB9C-49E226097E1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/>
              <a:t>Real time controllers</a:t>
            </a:r>
          </a:p>
          <a:p>
            <a:pPr lvl="1"/>
            <a:r>
              <a:rPr lang="en-US" sz="2800" dirty="0"/>
              <a:t>Single loop</a:t>
            </a:r>
          </a:p>
          <a:p>
            <a:r>
              <a:rPr lang="en-US" sz="3200" dirty="0"/>
              <a:t>Low Speed</a:t>
            </a:r>
          </a:p>
          <a:p>
            <a:pPr lvl="1"/>
            <a:r>
              <a:rPr lang="en-US" sz="2800" dirty="0"/>
              <a:t>8-120 </a:t>
            </a:r>
            <a:r>
              <a:rPr lang="en-US" sz="2800" dirty="0" err="1"/>
              <a:t>Mhz</a:t>
            </a:r>
            <a:endParaRPr lang="en-US" sz="2800" dirty="0"/>
          </a:p>
          <a:p>
            <a:r>
              <a:rPr lang="en-US" sz="3200" dirty="0"/>
              <a:t>Limited Memory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EE74F-5D9C-44BF-8ABA-9A4D954C4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Cons</a:t>
            </a:r>
          </a:p>
        </p:txBody>
      </p:sp>
    </p:spTree>
    <p:extLst>
      <p:ext uri="{BB962C8B-B14F-4D97-AF65-F5344CB8AC3E}">
        <p14:creationId xmlns:p14="http://schemas.microsoft.com/office/powerpoint/2010/main" val="2099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2BF372F-DF32-462C-837B-0806884B1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Controllers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15F65F-4553-4030-9732-1D8DD08D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Examples</a:t>
            </a:r>
          </a:p>
          <a:p>
            <a:pPr lvl="1"/>
            <a:r>
              <a:rPr lang="en-US" sz="2800" dirty="0"/>
              <a:t>Arduino</a:t>
            </a:r>
          </a:p>
          <a:p>
            <a:pPr lvl="2"/>
            <a:r>
              <a:rPr lang="en-US" sz="2400" dirty="0"/>
              <a:t>ARM and AVR processor family</a:t>
            </a:r>
          </a:p>
          <a:p>
            <a:pPr lvl="1"/>
            <a:r>
              <a:rPr lang="en-US" sz="2800" dirty="0"/>
              <a:t>Parallax</a:t>
            </a:r>
          </a:p>
          <a:p>
            <a:pPr lvl="2"/>
            <a:r>
              <a:rPr lang="en-US" sz="2400" dirty="0"/>
              <a:t>Basic Stamp</a:t>
            </a:r>
          </a:p>
          <a:p>
            <a:pPr lvl="2"/>
            <a:r>
              <a:rPr lang="en-US" sz="2400" dirty="0"/>
              <a:t>Propeller</a:t>
            </a:r>
          </a:p>
          <a:p>
            <a:pPr lvl="1"/>
            <a:r>
              <a:rPr lang="en-US" sz="2800" dirty="0"/>
              <a:t>Texas Instruments</a:t>
            </a:r>
          </a:p>
          <a:p>
            <a:pPr lvl="2"/>
            <a:r>
              <a:rPr lang="en-US" sz="2400" dirty="0"/>
              <a:t>MSP430</a:t>
            </a:r>
          </a:p>
          <a:p>
            <a:pPr lvl="2"/>
            <a:r>
              <a:rPr lang="en-US" sz="2400" dirty="0"/>
              <a:t>Simple Link</a:t>
            </a:r>
          </a:p>
          <a:p>
            <a:pPr lvl="2"/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240885-1B68-4C36-A328-B81C3070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5469" y="2658131"/>
            <a:ext cx="4458765" cy="20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CBCE-CB94-46E0-B177-0C72F749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Micro</a:t>
            </a:r>
            <a:r>
              <a:rPr lang="en-US" dirty="0"/>
              <a:t> Computer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31C85-5F4D-46F1-AEDF-23151CF4B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F812C-9E29-4813-879D-F03ECB699F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Fast 1 GHz+</a:t>
            </a:r>
          </a:p>
          <a:p>
            <a:r>
              <a:rPr lang="en-US" sz="2800" dirty="0"/>
              <a:t>Large Memory</a:t>
            </a:r>
          </a:p>
          <a:p>
            <a:r>
              <a:rPr lang="en-US" sz="2800" dirty="0"/>
              <a:t>Large Storage</a:t>
            </a:r>
          </a:p>
          <a:p>
            <a:r>
              <a:rPr lang="en-US" sz="2800" dirty="0"/>
              <a:t>Multiple Threads/Processes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E3DE7-333A-461D-96BA-5031703C5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1F9FA-08A4-42CD-83D8-6710DB37FE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Expensive</a:t>
            </a:r>
          </a:p>
          <a:p>
            <a:r>
              <a:rPr lang="en-US" sz="2800" dirty="0"/>
              <a:t>Large power requirement</a:t>
            </a:r>
          </a:p>
          <a:p>
            <a:r>
              <a:rPr lang="en-US" sz="2800" dirty="0"/>
              <a:t>Multiple threads/processes</a:t>
            </a:r>
          </a:p>
          <a:p>
            <a:r>
              <a:rPr lang="en-US" sz="2800" dirty="0"/>
              <a:t>Difficult to program</a:t>
            </a:r>
          </a:p>
          <a:p>
            <a:r>
              <a:rPr lang="en-US" sz="2800" dirty="0"/>
              <a:t>Multiple threads/processes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FC19D-92E7-4AAC-9C66-111AA8896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0"/>
            <a:ext cx="2648651" cy="12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47802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4375</TotalTime>
  <Words>225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Candara</vt:lpstr>
      <vt:lpstr>Consolas</vt:lpstr>
      <vt:lpstr>Tech Computer 16x9</vt:lpstr>
      <vt:lpstr>Solar Car Challenge Telemetry</vt:lpstr>
      <vt:lpstr>Agenda</vt:lpstr>
      <vt:lpstr>What to look for in a Source</vt:lpstr>
      <vt:lpstr>Sources</vt:lpstr>
      <vt:lpstr>Essential Parts</vt:lpstr>
      <vt:lpstr>Sensors</vt:lpstr>
      <vt:lpstr>Micro Controllers</vt:lpstr>
      <vt:lpstr>Micro Controllers</vt:lpstr>
      <vt:lpstr>Micro Computer</vt:lpstr>
      <vt:lpstr>Processor</vt:lpstr>
      <vt:lpstr>Transmission</vt:lpstr>
      <vt:lpstr>Storage</vt:lpstr>
      <vt:lpstr>Display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jarrett dunn</dc:creator>
  <cp:lastModifiedBy>jarrett dunn</cp:lastModifiedBy>
  <cp:revision>25</cp:revision>
  <dcterms:created xsi:type="dcterms:W3CDTF">2019-01-10T06:38:19Z</dcterms:created>
  <dcterms:modified xsi:type="dcterms:W3CDTF">2019-01-17T08:00:59Z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